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6"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5220" y="-19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a:spLocks noGrp="1"/>
          </p:cNvSpPr>
          <p:nvPr>
            <p:ph type="pic" sz="quarter" idx="21"/>
          </p:nvPr>
        </p:nvSpPr>
        <p:spPr>
          <a:xfrm>
            <a:off x="15417800" y="1270000"/>
            <a:ext cx="8144934" cy="5410200"/>
          </a:xfrm>
          <a:prstGeom prst="rect">
            <a:avLst/>
          </a:prstGeom>
        </p:spPr>
        <p:txBody>
          <a:bodyPr lIns="91439" tIns="45719" rIns="91439" bIns="45719">
            <a:noAutofit/>
          </a:bodyPr>
          <a:lstStyle/>
          <a:p>
            <a:endParaRPr/>
          </a:p>
        </p:txBody>
      </p:sp>
      <p:sp>
        <p:nvSpPr>
          <p:cNvPr id="125" name="Low-angle view of a modern, curved building under a cloudy sky"/>
          <p:cNvSpPr>
            <a:spLocks noGrp="1"/>
          </p:cNvSpPr>
          <p:nvPr>
            <p:ph type="pic" sz="quarter" idx="22"/>
          </p:nvPr>
        </p:nvSpPr>
        <p:spPr>
          <a:xfrm>
            <a:off x="15443200" y="7086600"/>
            <a:ext cx="8138580" cy="5422900"/>
          </a:xfrm>
          <a:prstGeom prst="rect">
            <a:avLst/>
          </a:prstGeom>
        </p:spPr>
        <p:txBody>
          <a:bodyPr lIns="91439" tIns="45719" rIns="91439" bIns="45719">
            <a:noAutofit/>
          </a:bodyPr>
          <a:lstStyle/>
          <a:p>
            <a:endParaRPr/>
          </a:p>
        </p:txBody>
      </p:sp>
      <p:sp>
        <p:nvSpPr>
          <p:cNvPr id="126" name="View from inside a modern white building with glass panels, looking up to a bright, partly cloudy sky"/>
          <p:cNvSpPr>
            <a:spLocks noGrp="1"/>
          </p:cNvSpPr>
          <p:nvPr>
            <p:ph type="pic" idx="23"/>
          </p:nvPr>
        </p:nvSpPr>
        <p:spPr>
          <a:xfrm>
            <a:off x="-124635" y="1270000"/>
            <a:ext cx="16840169" cy="11243712"/>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4" name="Low-angle view of the Azadi Tower in Tehran, Iran against a clear, bright sky"/>
          <p:cNvSpPr>
            <a:spLocks noGrp="1"/>
          </p:cNvSpPr>
          <p:nvPr>
            <p:ph type="pic" idx="21"/>
          </p:nvPr>
        </p:nvSpPr>
        <p:spPr>
          <a:xfrm>
            <a:off x="0" y="-1282700"/>
            <a:ext cx="24384000" cy="162814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1" name="View from inside a stone structure, looking out towards stairs and a clear, blue sky"/>
          <p:cNvSpPr>
            <a:spLocks noGrp="1"/>
          </p:cNvSpPr>
          <p:nvPr>
            <p:ph type="pic" idx="21"/>
          </p:nvPr>
        </p:nvSpPr>
        <p:spPr>
          <a:xfrm>
            <a:off x="0" y="-1270000"/>
            <a:ext cx="24384000" cy="16272934"/>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a:spLocks noGrp="1"/>
          </p:cNvSpPr>
          <p:nvPr>
            <p:ph type="pic" idx="21"/>
          </p:nvPr>
        </p:nvSpPr>
        <p:spPr>
          <a:xfrm>
            <a:off x="9271000" y="1270000"/>
            <a:ext cx="16764000" cy="111760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Small section of a modern shell bridge in Qingdao, Shandong, China with a partly cloudy sky above"/>
          <p:cNvSpPr>
            <a:spLocks noGrp="1"/>
          </p:cNvSpPr>
          <p:nvPr>
            <p:ph type="pic" idx="22"/>
          </p:nvPr>
        </p:nvSpPr>
        <p:spPr>
          <a:xfrm>
            <a:off x="9271000" y="1263848"/>
            <a:ext cx="16773843" cy="11188205"/>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 name="INTERNET CAFE"/>
          <p:cNvSpPr txBox="1">
            <a:spLocks noGrp="1"/>
          </p:cNvSpPr>
          <p:nvPr>
            <p:ph type="ctrTitle"/>
          </p:nvPr>
        </p:nvSpPr>
        <p:spPr>
          <a:prstGeom prst="rect">
            <a:avLst/>
          </a:prstGeom>
        </p:spPr>
        <p:txBody>
          <a:bodyPr/>
          <a:lstStyle>
            <a:lvl1pPr>
              <a:defRPr>
                <a:solidFill>
                  <a:srgbClr val="FFFFFF"/>
                </a:solidFill>
              </a:defRPr>
            </a:lvl1pPr>
          </a:lstStyle>
          <a:p>
            <a:r>
              <a:t>INTERNET CAFE</a:t>
            </a:r>
          </a:p>
        </p:txBody>
      </p:sp>
      <p:sp>
        <p:nvSpPr>
          <p:cNvPr id="153" name="NETWORK DESIGN PROPOSAL FOR INTERNET CAFE"/>
          <p:cNvSpPr txBox="1">
            <a:spLocks noGrp="1"/>
          </p:cNvSpPr>
          <p:nvPr>
            <p:ph type="subTitle" sz="quarter" idx="1"/>
          </p:nvPr>
        </p:nvSpPr>
        <p:spPr>
          <a:prstGeom prst="rect">
            <a:avLst/>
          </a:prstGeom>
        </p:spPr>
        <p:txBody>
          <a:bodyPr/>
          <a:lstStyle>
            <a:lvl1pPr>
              <a:defRPr>
                <a:solidFill>
                  <a:srgbClr val="FFFFFF"/>
                </a:solidFill>
              </a:defRPr>
            </a:lvl1pPr>
          </a:lstStyle>
          <a:p>
            <a:r>
              <a:t>NETWORK DESIGN PROPOSAL FOR INTERNET CAFE</a:t>
            </a:r>
            <a:endParaRPr sz="2400">
              <a:latin typeface="Times Roman"/>
              <a:ea typeface="Times Roman"/>
              <a:cs typeface="Times Roman"/>
              <a:sym typeface="Times Roman"/>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 name="THANK YOU!"/>
          <p:cNvSpPr txBox="1">
            <a:spLocks noGrp="1"/>
          </p:cNvSpPr>
          <p:nvPr>
            <p:ph type="title"/>
          </p:nvPr>
        </p:nvSpPr>
        <p:spPr>
          <a:xfrm>
            <a:off x="5539541" y="5240894"/>
            <a:ext cx="13304918" cy="3234212"/>
          </a:xfrm>
          <a:prstGeom prst="rect">
            <a:avLst/>
          </a:prstGeom>
        </p:spPr>
        <p:txBody>
          <a:bodyPr/>
          <a:lstStyle>
            <a:lvl1pPr algn="ctr">
              <a:defRPr sz="12000" spc="-239">
                <a:solidFill>
                  <a:srgbClr val="FFFFFF"/>
                </a:solidFill>
              </a:defRPr>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 name="INTRODUCTION"/>
          <p:cNvSpPr txBox="1">
            <a:spLocks noGrp="1"/>
          </p:cNvSpPr>
          <p:nvPr>
            <p:ph type="title"/>
          </p:nvPr>
        </p:nvSpPr>
        <p:spPr>
          <a:prstGeom prst="rect">
            <a:avLst/>
          </a:prstGeom>
        </p:spPr>
        <p:txBody>
          <a:bodyPr/>
          <a:lstStyle>
            <a:lvl1pPr>
              <a:defRPr>
                <a:solidFill>
                  <a:srgbClr val="FFFFFF"/>
                </a:solidFill>
              </a:defRPr>
            </a:lvl1pPr>
          </a:lstStyle>
          <a:p>
            <a:r>
              <a:rPr dirty="0"/>
              <a:t>INTRODUCTION</a:t>
            </a:r>
          </a:p>
        </p:txBody>
      </p:sp>
      <p:sp>
        <p:nvSpPr>
          <p:cNvPr id="157" name="The objective of this project is to propose a network design solution for an Internet cafe that needs to support 30 users sharing one ADSL internet connection. The cafe also requires a web filtering device or software to restrict access to inappropriate "/>
          <p:cNvSpPr txBox="1">
            <a:spLocks noGrp="1"/>
          </p:cNvSpPr>
          <p:nvPr>
            <p:ph type="body" idx="1"/>
          </p:nvPr>
        </p:nvSpPr>
        <p:spPr>
          <a:xfrm>
            <a:off x="887523" y="2254104"/>
            <a:ext cx="21971000" cy="10930268"/>
          </a:xfrm>
          <a:prstGeom prst="rect">
            <a:avLst/>
          </a:prstGeom>
        </p:spPr>
        <p:txBody>
          <a:bodyPr>
            <a:normAutofit fontScale="55000" lnSpcReduction="20000"/>
          </a:bodyPr>
          <a:lstStyle/>
          <a:p>
            <a:pPr marL="0" indent="0">
              <a:buNone/>
            </a:pPr>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Project Objective</a:t>
            </a:r>
          </a:p>
          <a:p>
            <a:pPr>
              <a:buFont typeface="Wingdings" panose="05000000000000000000" pitchFamily="2" charset="2"/>
              <a:buChar char="Ø"/>
            </a:pP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Design an efficient and secure network for an Internet café with </a:t>
            </a:r>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30 users</a:t>
            </a: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 sharing a </a:t>
            </a:r>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single ADSL internet connection</a:t>
            </a: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Implement a </a:t>
            </a:r>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web filtering system</a:t>
            </a: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 to block inappropriate websites.</a:t>
            </a:r>
          </a:p>
          <a:p>
            <a:pPr>
              <a:buFont typeface="Wingdings" panose="05000000000000000000" pitchFamily="2" charset="2"/>
              <a:buChar char="Ø"/>
            </a:pP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Include </a:t>
            </a:r>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billing software</a:t>
            </a: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 to monitor customer accounts and usage time.</a:t>
            </a:r>
          </a:p>
          <a:p>
            <a:pPr marL="0" indent="0">
              <a:buNone/>
            </a:pPr>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Proposed Network Design</a:t>
            </a:r>
          </a:p>
          <a:p>
            <a:pPr>
              <a:buFont typeface="Wingdings" panose="05000000000000000000" pitchFamily="2" charset="2"/>
              <a:buChar char="Ø"/>
            </a:pP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Ensure </a:t>
            </a:r>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reliable, high-speed, and stable internet connectivity</a:t>
            </a: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Provide </a:t>
            </a:r>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secure and well-managed access</a:t>
            </a: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 for all users.</a:t>
            </a:r>
          </a:p>
          <a:p>
            <a:pPr>
              <a:buFont typeface="Wingdings" panose="05000000000000000000" pitchFamily="2" charset="2"/>
              <a:buChar char="Ø"/>
            </a:pPr>
            <a:r>
              <a:rPr lang="en-US" sz="5800" dirty="0">
                <a:solidFill>
                  <a:schemeClr val="tx1">
                    <a:lumMod val="20000"/>
                    <a:lumOff val="80000"/>
                  </a:schemeClr>
                </a:solidFill>
                <a:latin typeface="Times New Roman" panose="02020603050405020304" pitchFamily="18" charset="0"/>
                <a:cs typeface="Times New Roman" panose="02020603050405020304" pitchFamily="18" charset="0"/>
              </a:rPr>
              <a:t>Include:</a:t>
            </a:r>
          </a:p>
          <a:p>
            <a:pPr lvl="1"/>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Requirement analysis</a:t>
            </a:r>
            <a:endParaRPr lang="en-US" sz="5800" dirty="0">
              <a:solidFill>
                <a:schemeClr val="tx1">
                  <a:lumMod val="20000"/>
                  <a:lumOff val="80000"/>
                </a:schemeClr>
              </a:solidFill>
              <a:latin typeface="Times New Roman" panose="02020603050405020304" pitchFamily="18" charset="0"/>
              <a:cs typeface="Times New Roman" panose="02020603050405020304" pitchFamily="18" charset="0"/>
            </a:endParaRPr>
          </a:p>
          <a:p>
            <a:pPr lvl="1"/>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Network diagram</a:t>
            </a:r>
            <a:endParaRPr lang="en-US" sz="5800" dirty="0">
              <a:solidFill>
                <a:schemeClr val="tx1">
                  <a:lumMod val="20000"/>
                  <a:lumOff val="80000"/>
                </a:schemeClr>
              </a:solidFill>
              <a:latin typeface="Times New Roman" panose="02020603050405020304" pitchFamily="18" charset="0"/>
              <a:cs typeface="Times New Roman" panose="02020603050405020304" pitchFamily="18" charset="0"/>
            </a:endParaRPr>
          </a:p>
          <a:p>
            <a:pPr lvl="1"/>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IP addressing plan</a:t>
            </a:r>
            <a:endParaRPr lang="en-US" sz="5800" dirty="0">
              <a:solidFill>
                <a:schemeClr val="tx1">
                  <a:lumMod val="20000"/>
                  <a:lumOff val="80000"/>
                </a:schemeClr>
              </a:solidFill>
              <a:latin typeface="Times New Roman" panose="02020603050405020304" pitchFamily="18" charset="0"/>
              <a:cs typeface="Times New Roman" panose="02020603050405020304" pitchFamily="18" charset="0"/>
            </a:endParaRPr>
          </a:p>
          <a:p>
            <a:pPr lvl="1"/>
            <a:r>
              <a:rPr lang="en-US" sz="5800" b="1" dirty="0">
                <a:solidFill>
                  <a:schemeClr val="tx1">
                    <a:lumMod val="20000"/>
                    <a:lumOff val="80000"/>
                  </a:schemeClr>
                </a:solidFill>
                <a:latin typeface="Times New Roman" panose="02020603050405020304" pitchFamily="18" charset="0"/>
                <a:cs typeface="Times New Roman" panose="02020603050405020304" pitchFamily="18" charset="0"/>
              </a:rPr>
              <a:t>List of recommended hardware and software</a:t>
            </a:r>
            <a:endParaRPr lang="en-US" sz="5800" dirty="0">
              <a:solidFill>
                <a:schemeClr val="tx1">
                  <a:lumMod val="20000"/>
                  <a:lumOff val="80000"/>
                </a:schemeClr>
              </a:solidFill>
              <a:latin typeface="Times New Roman" panose="02020603050405020304" pitchFamily="18" charset="0"/>
              <a:cs typeface="Times New Roman" panose="02020603050405020304" pitchFamily="18" charset="0"/>
            </a:endParaRPr>
          </a:p>
          <a:p>
            <a:pPr>
              <a:lnSpc>
                <a:spcPct val="100000"/>
              </a:lnSpc>
            </a:pPr>
            <a:endParaRPr lang="en-US" dirty="0">
              <a:solidFill>
                <a:srgbClr val="FFFFFF"/>
              </a:solid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 name="REQUIREMENTS"/>
          <p:cNvSpPr txBox="1">
            <a:spLocks noGrp="1"/>
          </p:cNvSpPr>
          <p:nvPr>
            <p:ph type="title"/>
          </p:nvPr>
        </p:nvSpPr>
        <p:spPr>
          <a:xfrm>
            <a:off x="1482946" y="170121"/>
            <a:ext cx="9489853" cy="935665"/>
          </a:xfrm>
          <a:prstGeom prst="rect">
            <a:avLst/>
          </a:prstGeom>
        </p:spPr>
        <p:txBody>
          <a:bodyPr>
            <a:normAutofit fontScale="90000"/>
          </a:bodyPr>
          <a:lstStyle>
            <a:lvl1pPr>
              <a:defRPr>
                <a:solidFill>
                  <a:srgbClr val="FFFFFF"/>
                </a:solidFill>
              </a:defRPr>
            </a:lvl1pPr>
          </a:lstStyle>
          <a:p>
            <a:r>
              <a:rPr dirty="0"/>
              <a:t>REQUIREMENTS</a:t>
            </a:r>
          </a:p>
        </p:txBody>
      </p:sp>
      <p:sp>
        <p:nvSpPr>
          <p:cNvPr id="160" name="1. Connectivity: The network should support 30 users sharing one ADSL internet connection, with a minimum bandwidth of 20 Mbps.…"/>
          <p:cNvSpPr txBox="1">
            <a:spLocks noGrp="1"/>
          </p:cNvSpPr>
          <p:nvPr>
            <p:ph type="body" sz="half" idx="1"/>
          </p:nvPr>
        </p:nvSpPr>
        <p:spPr>
          <a:xfrm>
            <a:off x="0" y="1105786"/>
            <a:ext cx="14268893" cy="12027681"/>
          </a:xfrm>
          <a:prstGeom prst="rect">
            <a:avLst/>
          </a:prstGeom>
        </p:spPr>
        <p:txBody>
          <a:bodyPr>
            <a:noAutofit/>
          </a:bodyPr>
          <a:lstStyle/>
          <a:p>
            <a:pPr>
              <a:buFont typeface="Wingdings" panose="05000000000000000000" pitchFamily="2" charset="2"/>
              <a:buChar char="Ø"/>
            </a:pP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Connectivity: </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The network must support </a:t>
            </a: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30 users</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 sharing a </a:t>
            </a: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single ADSL internet connection</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 with a </a:t>
            </a: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minimum bandwidth of 20 Mbps</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Web Filtering: </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Implement a </a:t>
            </a: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web filtering device or software</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 to block inappropriate websites and ensure safe browsing.</a:t>
            </a:r>
          </a:p>
          <a:p>
            <a:pPr>
              <a:buFont typeface="Wingdings" panose="05000000000000000000" pitchFamily="2" charset="2"/>
              <a:buChar char="Ø"/>
            </a:pP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Billing System: </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Use </a:t>
            </a: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billing software</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 to manage customer accounts, track usage, and generate bills efficiently.</a:t>
            </a:r>
          </a:p>
          <a:p>
            <a:pPr>
              <a:buFont typeface="Wingdings" panose="05000000000000000000" pitchFamily="2" charset="2"/>
              <a:buChar char="Ø"/>
            </a:pP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Security: </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Design the network to provide </a:t>
            </a: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secure connectivity</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 and protect against unauthorized access or data breaches.</a:t>
            </a:r>
          </a:p>
          <a:p>
            <a:pPr>
              <a:buFont typeface="Wingdings" panose="05000000000000000000" pitchFamily="2" charset="2"/>
              <a:buChar char="Ø"/>
            </a:pP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Redundancy and Backup: </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Include </a:t>
            </a: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backup and redundancy plans</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 to maintain continuous service in case of equipment failure or network issues.</a:t>
            </a:r>
          </a:p>
          <a:p>
            <a:pPr>
              <a:buFont typeface="Wingdings" panose="05000000000000000000" pitchFamily="2" charset="2"/>
              <a:buChar char="Ø"/>
            </a:pP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Scalability: </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Ensure the network is </a:t>
            </a: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scalable</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 to support future growth and additional users.</a:t>
            </a:r>
          </a:p>
          <a:p>
            <a:pPr>
              <a:buFont typeface="Wingdings" panose="05000000000000000000" pitchFamily="2" charset="2"/>
              <a:buChar char="Ø"/>
            </a:pP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Cost-Effectiveness: </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Develop a </a:t>
            </a:r>
            <a:r>
              <a:rPr lang="en-US" sz="3600" b="1" dirty="0">
                <a:solidFill>
                  <a:schemeClr val="tx1">
                    <a:lumMod val="20000"/>
                    <a:lumOff val="80000"/>
                  </a:schemeClr>
                </a:solidFill>
                <a:latin typeface="Times New Roman" panose="02020603050405020304" pitchFamily="18" charset="0"/>
                <a:cs typeface="Times New Roman" panose="02020603050405020304" pitchFamily="18" charset="0"/>
              </a:rPr>
              <a:t>cost-effective</a:t>
            </a:r>
            <a:r>
              <a:rPr lang="en-US" sz="3600" dirty="0">
                <a:solidFill>
                  <a:schemeClr val="tx1">
                    <a:lumMod val="20000"/>
                    <a:lumOff val="80000"/>
                  </a:schemeClr>
                </a:solidFill>
                <a:latin typeface="Times New Roman" panose="02020603050405020304" pitchFamily="18" charset="0"/>
                <a:cs typeface="Times New Roman" panose="02020603050405020304" pitchFamily="18" charset="0"/>
              </a:rPr>
              <a:t> solution that meets all technical and operational requirements while maintaining reliability and performance</a:t>
            </a:r>
            <a:r>
              <a:rPr lang="en-US" sz="3600" dirty="0">
                <a:latin typeface="Times New Roman" panose="02020603050405020304" pitchFamily="18" charset="0"/>
                <a:cs typeface="Times New Roman" panose="02020603050405020304" pitchFamily="18" charset="0"/>
              </a:rPr>
              <a:t>.</a:t>
            </a:r>
          </a:p>
        </p:txBody>
      </p:sp>
      <p:graphicFrame>
        <p:nvGraphicFramePr>
          <p:cNvPr id="161" name="Table 9"/>
          <p:cNvGraphicFramePr/>
          <p:nvPr>
            <p:extLst>
              <p:ext uri="{D42A27DB-BD31-4B8C-83A1-F6EECF244321}">
                <p14:modId xmlns:p14="http://schemas.microsoft.com/office/powerpoint/2010/main" val="3154475802"/>
              </p:ext>
            </p:extLst>
          </p:nvPr>
        </p:nvGraphicFramePr>
        <p:xfrm>
          <a:off x="14572890" y="-29124"/>
          <a:ext cx="9814558" cy="13745126"/>
        </p:xfrm>
        <a:graphic>
          <a:graphicData uri="http://schemas.openxmlformats.org/drawingml/2006/table">
            <a:tbl>
              <a:tblPr firstRow="1" bandRow="1">
                <a:tableStyleId>{4C3C2611-4C71-4FC5-86AE-919BDF0F9419}</a:tableStyleId>
              </a:tblPr>
              <a:tblGrid>
                <a:gridCol w="2322182">
                  <a:extLst>
                    <a:ext uri="{9D8B030D-6E8A-4147-A177-3AD203B41FA5}">
                      <a16:colId xmlns:a16="http://schemas.microsoft.com/office/drawing/2014/main" val="20000"/>
                    </a:ext>
                  </a:extLst>
                </a:gridCol>
                <a:gridCol w="2581908">
                  <a:extLst>
                    <a:ext uri="{9D8B030D-6E8A-4147-A177-3AD203B41FA5}">
                      <a16:colId xmlns:a16="http://schemas.microsoft.com/office/drawing/2014/main" val="20001"/>
                    </a:ext>
                  </a:extLst>
                </a:gridCol>
                <a:gridCol w="2581908">
                  <a:extLst>
                    <a:ext uri="{9D8B030D-6E8A-4147-A177-3AD203B41FA5}">
                      <a16:colId xmlns:a16="http://schemas.microsoft.com/office/drawing/2014/main" val="20002"/>
                    </a:ext>
                  </a:extLst>
                </a:gridCol>
                <a:gridCol w="2328560">
                  <a:extLst>
                    <a:ext uri="{9D8B030D-6E8A-4147-A177-3AD203B41FA5}">
                      <a16:colId xmlns:a16="http://schemas.microsoft.com/office/drawing/2014/main" val="20003"/>
                    </a:ext>
                  </a:extLst>
                </a:gridCol>
              </a:tblGrid>
              <a:tr h="1827964">
                <a:tc>
                  <a:txBody>
                    <a:bodyPr/>
                    <a:lstStyle/>
                    <a:p>
                      <a:pPr defTabSz="914400">
                        <a:defRPr b="0"/>
                      </a:pPr>
                      <a:r>
                        <a:rPr b="1">
                          <a:solidFill>
                            <a:srgbClr val="FFFFFF"/>
                          </a:solidFill>
                          <a:latin typeface="Trebuchet MS"/>
                          <a:ea typeface="Trebuchet MS"/>
                          <a:cs typeface="Trebuchet MS"/>
                          <a:sym typeface="Trebuchet MS"/>
                        </a:rPr>
                        <a:t>Device</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rgbClr val="5B9BD5"/>
                    </a:solidFill>
                  </a:tcPr>
                </a:tc>
                <a:tc>
                  <a:txBody>
                    <a:bodyPr/>
                    <a:lstStyle/>
                    <a:p>
                      <a:pPr defTabSz="914400">
                        <a:defRPr b="0"/>
                      </a:pPr>
                      <a:r>
                        <a:rPr b="1">
                          <a:solidFill>
                            <a:srgbClr val="FFFFFF"/>
                          </a:solidFill>
                          <a:latin typeface="Trebuchet MS"/>
                          <a:ea typeface="Trebuchet MS"/>
                          <a:cs typeface="Trebuchet MS"/>
                          <a:sym typeface="Trebuchet MS"/>
                        </a:rPr>
                        <a:t>IP Address</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rgbClr val="5B9BD5"/>
                    </a:solidFill>
                  </a:tcPr>
                </a:tc>
                <a:tc>
                  <a:txBody>
                    <a:bodyPr/>
                    <a:lstStyle/>
                    <a:p>
                      <a:pPr defTabSz="914400">
                        <a:defRPr b="0"/>
                      </a:pPr>
                      <a:r>
                        <a:rPr b="1">
                          <a:solidFill>
                            <a:srgbClr val="FFFFFF"/>
                          </a:solidFill>
                          <a:latin typeface="Trebuchet MS"/>
                          <a:ea typeface="Trebuchet MS"/>
                          <a:cs typeface="Trebuchet MS"/>
                          <a:sym typeface="Trebuchet MS"/>
                        </a:rPr>
                        <a:t>Subnet Mask</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rgbClr val="5B9BD5"/>
                    </a:solidFill>
                  </a:tcPr>
                </a:tc>
                <a:tc>
                  <a:txBody>
                    <a:bodyPr/>
                    <a:lstStyle/>
                    <a:p>
                      <a:pPr defTabSz="914400">
                        <a:defRPr b="0"/>
                      </a:pPr>
                      <a:r>
                        <a:rPr b="1">
                          <a:solidFill>
                            <a:srgbClr val="FFFFFF"/>
                          </a:solidFill>
                          <a:latin typeface="Trebuchet MS"/>
                          <a:ea typeface="Trebuchet MS"/>
                          <a:cs typeface="Trebuchet MS"/>
                          <a:sym typeface="Trebuchet MS"/>
                        </a:rPr>
                        <a:t>Default Gateway</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rgbClr val="5B9BD5"/>
                    </a:solidFill>
                  </a:tcPr>
                </a:tc>
                <a:extLst>
                  <a:ext uri="{0D108BD9-81ED-4DB2-BD59-A6C34878D82A}">
                    <a16:rowId xmlns:a16="http://schemas.microsoft.com/office/drawing/2014/main" val="10000"/>
                  </a:ext>
                </a:extLst>
              </a:tr>
              <a:tr h="3327467">
                <a:tc>
                  <a:txBody>
                    <a:bodyPr/>
                    <a:lstStyle/>
                    <a:p>
                      <a:pPr defTabSz="914400"/>
                      <a:r>
                        <a:rPr>
                          <a:latin typeface="Trebuchet MS"/>
                          <a:ea typeface="Trebuchet MS"/>
                          <a:cs typeface="Trebuchet MS"/>
                          <a:sym typeface="Trebuchet MS"/>
                        </a:rPr>
                        <a:t>PC1-PC30</a:t>
                      </a:r>
                    </a:p>
                  </a:txBody>
                  <a:tcPr marL="45720" marR="4572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EEF"/>
                    </a:solidFill>
                  </a:tcPr>
                </a:tc>
                <a:tc>
                  <a:txBody>
                    <a:bodyPr/>
                    <a:lstStyle/>
                    <a:p>
                      <a:pPr defTabSz="914400"/>
                      <a:r>
                        <a:rPr dirty="0">
                          <a:latin typeface="Trebuchet MS"/>
                          <a:ea typeface="Trebuchet MS"/>
                          <a:cs typeface="Trebuchet MS"/>
                          <a:sym typeface="Trebuchet MS"/>
                        </a:rPr>
                        <a:t>192.168.1.3
to
192.168.1.33
(DHCP)</a:t>
                      </a:r>
                    </a:p>
                  </a:txBody>
                  <a:tcPr marL="45720" marR="4572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255.255.255.0</a:t>
                      </a:r>
                    </a:p>
                  </a:txBody>
                  <a:tcPr marL="45720" marR="4572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192.168.1.0</a:t>
                      </a:r>
                    </a:p>
                  </a:txBody>
                  <a:tcPr marL="45720" marR="4572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EEF"/>
                    </a:solidFill>
                  </a:tcPr>
                </a:tc>
                <a:extLst>
                  <a:ext uri="{0D108BD9-81ED-4DB2-BD59-A6C34878D82A}">
                    <a16:rowId xmlns:a16="http://schemas.microsoft.com/office/drawing/2014/main" val="10001"/>
                  </a:ext>
                </a:extLst>
              </a:tr>
              <a:tr h="1792262">
                <a:tc>
                  <a:txBody>
                    <a:bodyPr/>
                    <a:lstStyle/>
                    <a:p>
                      <a:pPr defTabSz="914400"/>
                      <a:r>
                        <a:rPr>
                          <a:latin typeface="Trebuchet MS"/>
                          <a:ea typeface="Trebuchet MS"/>
                          <a:cs typeface="Trebuchet MS"/>
                          <a:sym typeface="Trebuchet MS"/>
                        </a:rPr>
                        <a:t>PC-ADMIN</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192.168.1.2
(Static)</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255.255.255.0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dirty="0">
                          <a:latin typeface="Trebuchet MS"/>
                          <a:ea typeface="Trebuchet MS"/>
                          <a:cs typeface="Trebuchet MS"/>
                          <a:sym typeface="Trebuchet MS"/>
                        </a:rPr>
                        <a:t>192.168.1.</a:t>
                      </a:r>
                      <a:r>
                        <a:rPr lang="en-IN">
                          <a:latin typeface="Trebuchet MS"/>
                          <a:ea typeface="Trebuchet MS"/>
                          <a:cs typeface="Trebuchet MS"/>
                          <a:sym typeface="Trebuchet MS"/>
                        </a:rPr>
                        <a:t>1</a:t>
                      </a:r>
                      <a:endParaRPr dirty="0">
                        <a:latin typeface="Trebuchet MS"/>
                        <a:ea typeface="Trebuchet MS"/>
                        <a:cs typeface="Trebuchet MS"/>
                        <a:sym typeface="Trebuchet MS"/>
                      </a:endParaRP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extLst>
                  <a:ext uri="{0D108BD9-81ED-4DB2-BD59-A6C34878D82A}">
                    <a16:rowId xmlns:a16="http://schemas.microsoft.com/office/drawing/2014/main" val="10002"/>
                  </a:ext>
                </a:extLst>
              </a:tr>
              <a:tr h="1042511">
                <a:tc>
                  <a:txBody>
                    <a:bodyPr/>
                    <a:lstStyle/>
                    <a:p>
                      <a:pPr defTabSz="914400"/>
                      <a:r>
                        <a:rPr>
                          <a:latin typeface="Trebuchet MS"/>
                          <a:ea typeface="Trebuchet MS"/>
                          <a:cs typeface="Trebuchet MS"/>
                          <a:sym typeface="Trebuchet MS"/>
                        </a:rPr>
                        <a:t>Switch 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extLst>
                  <a:ext uri="{0D108BD9-81ED-4DB2-BD59-A6C34878D82A}">
                    <a16:rowId xmlns:a16="http://schemas.microsoft.com/office/drawing/2014/main" val="10003"/>
                  </a:ext>
                </a:extLst>
              </a:tr>
              <a:tr h="1042511">
                <a:tc>
                  <a:txBody>
                    <a:bodyPr/>
                    <a:lstStyle/>
                    <a:p>
                      <a:pPr defTabSz="914400"/>
                      <a:r>
                        <a:rPr>
                          <a:latin typeface="Trebuchet MS"/>
                          <a:ea typeface="Trebuchet MS"/>
                          <a:cs typeface="Trebuchet MS"/>
                          <a:sym typeface="Trebuchet MS"/>
                        </a:rPr>
                        <a:t>Switch 1</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dirty="0">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DHCP</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extLst>
                  <a:ext uri="{0D108BD9-81ED-4DB2-BD59-A6C34878D82A}">
                    <a16:rowId xmlns:a16="http://schemas.microsoft.com/office/drawing/2014/main" val="10004"/>
                  </a:ext>
                </a:extLst>
              </a:tr>
              <a:tr h="1042511">
                <a:tc>
                  <a:txBody>
                    <a:bodyPr/>
                    <a:lstStyle/>
                    <a:p>
                      <a:pPr defTabSz="914400"/>
                      <a:r>
                        <a:rPr>
                          <a:latin typeface="Trebuchet MS"/>
                          <a:ea typeface="Trebuchet MS"/>
                          <a:cs typeface="Trebuchet MS"/>
                          <a:sym typeface="Trebuchet MS"/>
                        </a:rPr>
                        <a:t>Lan Router</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dirty="0">
                          <a:latin typeface="Trebuchet MS"/>
                          <a:ea typeface="Trebuchet MS"/>
                          <a:cs typeface="Trebuchet MS"/>
                          <a:sym typeface="Trebuchet MS"/>
                        </a:rPr>
                        <a:t>200.0.0.1</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dirty="0">
                          <a:latin typeface="Trebuchet MS"/>
                          <a:ea typeface="Trebuchet MS"/>
                          <a:cs typeface="Trebuchet MS"/>
                          <a:sym typeface="Trebuchet MS"/>
                        </a:rPr>
                        <a:t>255.255.255.0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200.0.0.0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extLst>
                  <a:ext uri="{0D108BD9-81ED-4DB2-BD59-A6C34878D82A}">
                    <a16:rowId xmlns:a16="http://schemas.microsoft.com/office/drawing/2014/main" val="10005"/>
                  </a:ext>
                </a:extLst>
              </a:tr>
              <a:tr h="1042511">
                <a:tc>
                  <a:txBody>
                    <a:bodyPr/>
                    <a:lstStyle/>
                    <a:p>
                      <a:pPr defTabSz="914400"/>
                      <a:r>
                        <a:rPr>
                          <a:latin typeface="Trebuchet MS"/>
                          <a:ea typeface="Trebuchet MS"/>
                          <a:cs typeface="Trebuchet MS"/>
                          <a:sym typeface="Trebuchet MS"/>
                        </a:rPr>
                        <a:t>Server0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192.168.1.1</a:t>
                      </a:r>
                      <a:endParaRPr dirty="0">
                        <a:latin typeface="Trebuchet MS"/>
                        <a:ea typeface="Trebuchet MS"/>
                        <a:cs typeface="Trebuchet MS"/>
                        <a:sym typeface="Trebuchet MS"/>
                      </a:endParaRP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255.255.255.0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192.168.1.0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extLst>
                  <a:ext uri="{0D108BD9-81ED-4DB2-BD59-A6C34878D82A}">
                    <a16:rowId xmlns:a16="http://schemas.microsoft.com/office/drawing/2014/main" val="10006"/>
                  </a:ext>
                </a:extLst>
              </a:tr>
              <a:tr h="1042511">
                <a:tc>
                  <a:txBody>
                    <a:bodyPr/>
                    <a:lstStyle/>
                    <a:p>
                      <a:pPr defTabSz="914400"/>
                      <a:r>
                        <a:rPr>
                          <a:latin typeface="Trebuchet MS"/>
                          <a:ea typeface="Trebuchet MS"/>
                          <a:cs typeface="Trebuchet MS"/>
                          <a:sym typeface="Trebuchet MS"/>
                        </a:rPr>
                        <a:t>Server1</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dirty="0">
                          <a:latin typeface="Trebuchet MS"/>
                          <a:ea typeface="Trebuchet MS"/>
                          <a:cs typeface="Trebuchet MS"/>
                          <a:sym typeface="Trebuchet MS"/>
                        </a:rPr>
                        <a:t>200.0.0.10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255.255.255.0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200.0.0.0</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extLst>
                  <a:ext uri="{0D108BD9-81ED-4DB2-BD59-A6C34878D82A}">
                    <a16:rowId xmlns:a16="http://schemas.microsoft.com/office/drawing/2014/main" val="10007"/>
                  </a:ext>
                </a:extLst>
              </a:tr>
              <a:tr h="1042511">
                <a:tc>
                  <a:txBody>
                    <a:bodyPr/>
                    <a:lstStyle/>
                    <a:p>
                      <a:pPr defTabSz="914400"/>
                      <a:r>
                        <a:rPr>
                          <a:latin typeface="Trebuchet MS"/>
                          <a:ea typeface="Trebuchet MS"/>
                          <a:cs typeface="Trebuchet MS"/>
                          <a:sym typeface="Trebuchet MS"/>
                        </a:rPr>
                        <a:t>ADSL Modem</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defTabSz="914400"/>
                      <a:r>
                        <a:rPr>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extLst>
                  <a:ext uri="{0D108BD9-81ED-4DB2-BD59-A6C34878D82A}">
                    <a16:rowId xmlns:a16="http://schemas.microsoft.com/office/drawing/2014/main" val="10008"/>
                  </a:ext>
                </a:extLst>
              </a:tr>
              <a:tr h="542367">
                <a:tc>
                  <a:txBody>
                    <a:bodyPr/>
                    <a:lstStyle/>
                    <a:p>
                      <a:pPr defTabSz="914400"/>
                      <a:r>
                        <a:rPr>
                          <a:latin typeface="Trebuchet MS"/>
                          <a:ea typeface="Trebuchet MS"/>
                          <a:cs typeface="Trebuchet MS"/>
                          <a:sym typeface="Trebuchet MS"/>
                        </a:rPr>
                        <a:t>Cloud</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defTabSz="914400"/>
                      <a:r>
                        <a:rPr dirty="0">
                          <a:latin typeface="Trebuchet MS"/>
                          <a:ea typeface="Trebuchet MS"/>
                          <a:cs typeface="Trebuchet MS"/>
                          <a:sym typeface="Trebuchet MS"/>
                        </a:rPr>
                        <a:t>N/A</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extLst>
                  <a:ext uri="{0D108BD9-81ED-4DB2-BD59-A6C34878D82A}">
                    <a16:rowId xmlns:a16="http://schemas.microsoft.com/office/drawing/2014/main" val="10009"/>
                  </a:ext>
                </a:extLst>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 name="TOPOLOGY"/>
          <p:cNvSpPr txBox="1">
            <a:spLocks noGrp="1"/>
          </p:cNvSpPr>
          <p:nvPr>
            <p:ph type="title"/>
          </p:nvPr>
        </p:nvSpPr>
        <p:spPr>
          <a:prstGeom prst="rect">
            <a:avLst/>
          </a:prstGeom>
        </p:spPr>
        <p:txBody>
          <a:bodyPr/>
          <a:lstStyle>
            <a:lvl1pPr>
              <a:defRPr>
                <a:solidFill>
                  <a:srgbClr val="FFFFFF"/>
                </a:solidFill>
              </a:defRPr>
            </a:lvl1pPr>
          </a:lstStyle>
          <a:p>
            <a:r>
              <a:t>TOPOLOGY </a:t>
            </a:r>
          </a:p>
        </p:txBody>
      </p:sp>
      <p:pic>
        <p:nvPicPr>
          <p:cNvPr id="164" name="unknown.png" descr="unknown.png"/>
          <p:cNvPicPr>
            <a:picLocks noChangeAspect="1"/>
          </p:cNvPicPr>
          <p:nvPr/>
        </p:nvPicPr>
        <p:blipFill>
          <a:blip r:embed="rId3"/>
          <a:stretch>
            <a:fillRect/>
          </a:stretch>
        </p:blipFill>
        <p:spPr>
          <a:xfrm>
            <a:off x="3736719" y="3857865"/>
            <a:ext cx="16910562" cy="9037289"/>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FEATURES"/>
          <p:cNvSpPr txBox="1">
            <a:spLocks noGrp="1"/>
          </p:cNvSpPr>
          <p:nvPr>
            <p:ph type="title"/>
          </p:nvPr>
        </p:nvSpPr>
        <p:spPr>
          <a:prstGeom prst="rect">
            <a:avLst/>
          </a:prstGeom>
        </p:spPr>
        <p:txBody>
          <a:bodyPr/>
          <a:lstStyle>
            <a:lvl1pPr>
              <a:defRPr>
                <a:solidFill>
                  <a:srgbClr val="FFFFFF"/>
                </a:solidFill>
              </a:defRPr>
            </a:lvl1pPr>
          </a:lstStyle>
          <a:p>
            <a:r>
              <a:t>FEATURES</a:t>
            </a:r>
          </a:p>
        </p:txBody>
      </p:sp>
      <p:sp>
        <p:nvSpPr>
          <p:cNvPr id="4" name="DNS:…">
            <a:extLst>
              <a:ext uri="{FF2B5EF4-FFF2-40B4-BE49-F238E27FC236}">
                <a16:creationId xmlns:a16="http://schemas.microsoft.com/office/drawing/2014/main" id="{2066131F-39DB-7C8A-831D-F10D228AE94F}"/>
              </a:ext>
            </a:extLst>
          </p:cNvPr>
          <p:cNvSpPr txBox="1">
            <a:spLocks/>
          </p:cNvSpPr>
          <p:nvPr/>
        </p:nvSpPr>
        <p:spPr>
          <a:xfrm>
            <a:off x="1206500" y="2512663"/>
            <a:ext cx="21971000" cy="1063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2500" lnSpcReduction="100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FontTx/>
              <a:buNone/>
            </a:pPr>
            <a:r>
              <a:rPr lang="en-US" b="1" dirty="0">
                <a:solidFill>
                  <a:schemeClr val="tx1">
                    <a:lumMod val="20000"/>
                    <a:lumOff val="80000"/>
                  </a:schemeClr>
                </a:solidFill>
                <a:latin typeface="Times New Roman" panose="02020603050405020304" pitchFamily="18" charset="0"/>
                <a:cs typeface="Times New Roman" panose="02020603050405020304" pitchFamily="18" charset="0"/>
              </a:rPr>
              <a:t>1. DHCP (Dynamic Host Configuration Protocol)</a:t>
            </a:r>
          </a:p>
          <a:p>
            <a:pPr marL="0" indent="0" hangingPunct="1">
              <a:buFontTx/>
              <a:buNone/>
            </a:pPr>
            <a:r>
              <a:rPr lang="en-US" dirty="0">
                <a:solidFill>
                  <a:schemeClr val="tx1">
                    <a:lumMod val="20000"/>
                    <a:lumOff val="80000"/>
                  </a:schemeClr>
                </a:solidFill>
                <a:latin typeface="Times New Roman" panose="02020603050405020304" pitchFamily="18" charset="0"/>
                <a:cs typeface="Times New Roman" panose="02020603050405020304" pitchFamily="18" charset="0"/>
              </a:rPr>
              <a:t>DHCP gives IP addresses automatically to devices when they join a network. It makes setup easy and avoids IP address conflicts.</a:t>
            </a:r>
          </a:p>
          <a:p>
            <a:pPr marL="0" indent="0" hangingPunct="1">
              <a:buFontTx/>
              <a:buNone/>
            </a:pPr>
            <a:r>
              <a:rPr lang="en-US" b="1" dirty="0">
                <a:solidFill>
                  <a:schemeClr val="tx1">
                    <a:lumMod val="20000"/>
                    <a:lumOff val="80000"/>
                  </a:schemeClr>
                </a:solidFill>
                <a:latin typeface="Times New Roman" panose="02020603050405020304" pitchFamily="18" charset="0"/>
                <a:cs typeface="Times New Roman" panose="02020603050405020304" pitchFamily="18" charset="0"/>
              </a:rPr>
              <a:t>2. VLAN (Virtual Local Area Network)</a:t>
            </a:r>
          </a:p>
          <a:p>
            <a:pPr marL="0" indent="0" hangingPunct="1">
              <a:buFontTx/>
              <a:buNone/>
            </a:pPr>
            <a:r>
              <a:rPr lang="en-US" dirty="0">
                <a:solidFill>
                  <a:schemeClr val="tx1">
                    <a:lumMod val="20000"/>
                    <a:lumOff val="80000"/>
                  </a:schemeClr>
                </a:solidFill>
                <a:latin typeface="Times New Roman" panose="02020603050405020304" pitchFamily="18" charset="0"/>
                <a:cs typeface="Times New Roman" panose="02020603050405020304" pitchFamily="18" charset="0"/>
              </a:rPr>
              <a:t>VLAN divides one big network into smaller parts. It helps improve speed, security, and makes the network easier to manage.</a:t>
            </a:r>
          </a:p>
          <a:p>
            <a:pPr marL="0" indent="0" hangingPunct="1">
              <a:buFontTx/>
              <a:buNone/>
            </a:pPr>
            <a:r>
              <a:rPr lang="en-US" b="1" dirty="0">
                <a:solidFill>
                  <a:schemeClr val="tx1">
                    <a:lumMod val="20000"/>
                    <a:lumOff val="80000"/>
                  </a:schemeClr>
                </a:solidFill>
                <a:latin typeface="Times New Roman" panose="02020603050405020304" pitchFamily="18" charset="0"/>
                <a:cs typeface="Times New Roman" panose="02020603050405020304" pitchFamily="18" charset="0"/>
              </a:rPr>
              <a:t>3. SMTP (Simple Mail Transfer Protocol)</a:t>
            </a:r>
          </a:p>
          <a:p>
            <a:pPr marL="0" indent="0" hangingPunct="1">
              <a:buFontTx/>
              <a:buNone/>
            </a:pPr>
            <a:r>
              <a:rPr lang="en-US" dirty="0">
                <a:solidFill>
                  <a:schemeClr val="tx1">
                    <a:lumMod val="20000"/>
                    <a:lumOff val="80000"/>
                  </a:schemeClr>
                </a:solidFill>
                <a:latin typeface="Times New Roman" panose="02020603050405020304" pitchFamily="18" charset="0"/>
                <a:cs typeface="Times New Roman" panose="02020603050405020304" pitchFamily="18" charset="0"/>
              </a:rPr>
              <a:t>SMTP is used to send emails from one computer to another. It’s what allows email messages to travel over the internet.</a:t>
            </a:r>
          </a:p>
          <a:p>
            <a:pPr marL="0" indent="0" hangingPunct="1">
              <a:buFontTx/>
              <a:buNone/>
            </a:pPr>
            <a:r>
              <a:rPr lang="en-US" b="1" dirty="0">
                <a:solidFill>
                  <a:schemeClr val="tx1">
                    <a:lumMod val="20000"/>
                    <a:lumOff val="80000"/>
                  </a:schemeClr>
                </a:solidFill>
                <a:latin typeface="Times New Roman" panose="02020603050405020304" pitchFamily="18" charset="0"/>
                <a:cs typeface="Times New Roman" panose="02020603050405020304" pitchFamily="18" charset="0"/>
              </a:rPr>
              <a:t>4. Subnetting</a:t>
            </a:r>
          </a:p>
          <a:p>
            <a:pPr marL="0" indent="0" hangingPunct="1">
              <a:buNone/>
            </a:pPr>
            <a:r>
              <a:rPr lang="en-US" dirty="0">
                <a:solidFill>
                  <a:schemeClr val="tx1">
                    <a:lumMod val="20000"/>
                    <a:lumOff val="80000"/>
                  </a:schemeClr>
                </a:solidFill>
                <a:latin typeface="Times New Roman" panose="02020603050405020304" pitchFamily="18" charset="0"/>
                <a:cs typeface="Times New Roman" panose="02020603050405020304" pitchFamily="18" charset="0"/>
              </a:rPr>
              <a:t>Subnetting breaks one large network into smaller ones. This helps control traffic, improve performance, and keep the network organized.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 name="FEATURES"/>
          <p:cNvSpPr txBox="1">
            <a:spLocks noGrp="1"/>
          </p:cNvSpPr>
          <p:nvPr>
            <p:ph type="title"/>
          </p:nvPr>
        </p:nvSpPr>
        <p:spPr>
          <a:prstGeom prst="rect">
            <a:avLst/>
          </a:prstGeom>
        </p:spPr>
        <p:txBody>
          <a:bodyPr/>
          <a:lstStyle>
            <a:lvl1pPr>
              <a:defRPr>
                <a:solidFill>
                  <a:srgbClr val="FFFFFF"/>
                </a:solidFill>
              </a:defRPr>
            </a:lvl1pPr>
          </a:lstStyle>
          <a:p>
            <a:r>
              <a:t>FEATURES</a:t>
            </a:r>
          </a:p>
        </p:txBody>
      </p:sp>
      <p:sp>
        <p:nvSpPr>
          <p:cNvPr id="170" name="DNS:…"/>
          <p:cNvSpPr txBox="1">
            <a:spLocks noGrp="1"/>
          </p:cNvSpPr>
          <p:nvPr>
            <p:ph type="body" idx="1"/>
          </p:nvPr>
        </p:nvSpPr>
        <p:spPr>
          <a:xfrm>
            <a:off x="1206500" y="2512663"/>
            <a:ext cx="21971000" cy="10631665"/>
          </a:xfrm>
          <a:prstGeom prst="rect">
            <a:avLst/>
          </a:prstGeom>
        </p:spPr>
        <p:txBody>
          <a:bodyPr>
            <a:normAutofit/>
          </a:bodyPr>
          <a:lstStyle/>
          <a:p>
            <a:pPr marL="0" indent="0">
              <a:buNone/>
            </a:pPr>
            <a:r>
              <a:rPr lang="en-US" b="1" dirty="0">
                <a:solidFill>
                  <a:schemeClr val="tx1">
                    <a:lumMod val="20000"/>
                    <a:lumOff val="80000"/>
                  </a:schemeClr>
                </a:solidFill>
                <a:latin typeface="Times New Roman" panose="02020603050405020304" pitchFamily="18" charset="0"/>
                <a:cs typeface="Times New Roman" panose="02020603050405020304" pitchFamily="18" charset="0"/>
              </a:rPr>
              <a:t>5. DNS (Domain Name System)</a:t>
            </a:r>
          </a:p>
          <a:p>
            <a:pPr marL="0" indent="0">
              <a:buNone/>
            </a:pPr>
            <a:r>
              <a:rPr lang="en-US" dirty="0">
                <a:solidFill>
                  <a:schemeClr val="tx1">
                    <a:lumMod val="20000"/>
                    <a:lumOff val="80000"/>
                  </a:schemeClr>
                </a:solidFill>
                <a:latin typeface="Times New Roman" panose="02020603050405020304" pitchFamily="18" charset="0"/>
                <a:cs typeface="Times New Roman" panose="02020603050405020304" pitchFamily="18" charset="0"/>
              </a:rPr>
              <a:t>DNS changes website names (like </a:t>
            </a:r>
            <a:r>
              <a:rPr lang="en-US" i="1" dirty="0">
                <a:solidFill>
                  <a:schemeClr val="tx1">
                    <a:lumMod val="20000"/>
                    <a:lumOff val="80000"/>
                  </a:schemeClr>
                </a:solidFill>
                <a:latin typeface="Times New Roman" panose="02020603050405020304" pitchFamily="18" charset="0"/>
                <a:cs typeface="Times New Roman" panose="02020603050405020304" pitchFamily="18" charset="0"/>
              </a:rPr>
              <a:t>google.com</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into numbers (IP addresses) that computers understand. It helps users access websites easily.</a:t>
            </a:r>
          </a:p>
          <a:p>
            <a:pPr marL="0" indent="0">
              <a:buNone/>
            </a:pPr>
            <a:r>
              <a:rPr lang="en-US" b="1" dirty="0">
                <a:solidFill>
                  <a:schemeClr val="tx1">
                    <a:lumMod val="20000"/>
                    <a:lumOff val="80000"/>
                  </a:schemeClr>
                </a:solidFill>
                <a:latin typeface="Times New Roman" panose="02020603050405020304" pitchFamily="18" charset="0"/>
                <a:cs typeface="Times New Roman" panose="02020603050405020304" pitchFamily="18" charset="0"/>
              </a:rPr>
              <a:t>7. HTTPS (Hypertext Transfer Protocol Secure)</a:t>
            </a:r>
          </a:p>
          <a:p>
            <a:pPr marL="0" indent="0">
              <a:buNone/>
            </a:pPr>
            <a:r>
              <a:rPr lang="en-US" dirty="0">
                <a:solidFill>
                  <a:schemeClr val="tx1">
                    <a:lumMod val="20000"/>
                    <a:lumOff val="80000"/>
                  </a:schemeClr>
                </a:solidFill>
                <a:latin typeface="Times New Roman" panose="02020603050405020304" pitchFamily="18" charset="0"/>
                <a:cs typeface="Times New Roman" panose="02020603050405020304" pitchFamily="18" charset="0"/>
              </a:rPr>
              <a:t>HTTPS is a safe way to transfer data on websites. It keeps information private and protects it from hackers.</a:t>
            </a:r>
          </a:p>
          <a:p>
            <a:pPr marL="0" indent="0">
              <a:buNone/>
            </a:pPr>
            <a:r>
              <a:rPr lang="en-US" b="1" dirty="0">
                <a:solidFill>
                  <a:schemeClr val="tx1">
                    <a:lumMod val="20000"/>
                    <a:lumOff val="80000"/>
                  </a:schemeClr>
                </a:solidFill>
                <a:latin typeface="Times New Roman" panose="02020603050405020304" pitchFamily="18" charset="0"/>
                <a:cs typeface="Times New Roman" panose="02020603050405020304" pitchFamily="18" charset="0"/>
              </a:rPr>
              <a:t>8. FTP (File Transfer Protocol)</a:t>
            </a:r>
          </a:p>
          <a:p>
            <a:pPr marL="0" indent="0">
              <a:buNone/>
            </a:pPr>
            <a:r>
              <a:rPr lang="en-US" dirty="0">
                <a:solidFill>
                  <a:schemeClr val="tx1">
                    <a:lumMod val="20000"/>
                    <a:lumOff val="80000"/>
                  </a:schemeClr>
                </a:solidFill>
                <a:latin typeface="Times New Roman" panose="02020603050405020304" pitchFamily="18" charset="0"/>
                <a:cs typeface="Times New Roman" panose="02020603050405020304" pitchFamily="18" charset="0"/>
              </a:rPr>
              <a:t>FTP is used to upload or download files between computers over the internet. It helps transfer data easily from one place to another.</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 name="RUNTIME DEMO"/>
          <p:cNvSpPr txBox="1">
            <a:spLocks noGrp="1"/>
          </p:cNvSpPr>
          <p:nvPr>
            <p:ph type="title"/>
          </p:nvPr>
        </p:nvSpPr>
        <p:spPr>
          <a:prstGeom prst="rect">
            <a:avLst/>
          </a:prstGeom>
        </p:spPr>
        <p:txBody>
          <a:bodyPr/>
          <a:lstStyle>
            <a:lvl1pPr>
              <a:defRPr>
                <a:solidFill>
                  <a:srgbClr val="FFFFFF"/>
                </a:solidFill>
              </a:defRPr>
            </a:lvl1pPr>
          </a:lstStyle>
          <a:p>
            <a:r>
              <a:t>RUNTIME DEMO</a:t>
            </a:r>
          </a:p>
        </p:txBody>
      </p:sp>
      <p:pic>
        <p:nvPicPr>
          <p:cNvPr id="173" name="Picture Placeholder 11"/>
          <p:cNvPicPr>
            <a:picLocks noChangeAspect="1"/>
          </p:cNvPicPr>
          <p:nvPr/>
        </p:nvPicPr>
        <p:blipFill>
          <a:blip r:embed="rId3">
            <a:extLst>
              <a:ext uri="{28A0092B-C50C-407E-A947-70E740481C1C}">
                <a14:useLocalDpi xmlns:a14="http://schemas.microsoft.com/office/drawing/2010/main" val="0"/>
              </a:ext>
            </a:extLst>
          </a:blip>
          <a:srcRect/>
          <a:stretch/>
        </p:blipFill>
        <p:spPr>
          <a:xfrm>
            <a:off x="11271814" y="3799065"/>
            <a:ext cx="12708148" cy="6645605"/>
          </a:xfrm>
          <a:prstGeom prst="rect">
            <a:avLst/>
          </a:prstGeom>
          <a:ln w="12700">
            <a:miter lim="400000"/>
          </a:ln>
        </p:spPr>
      </p:pic>
      <p:sp>
        <p:nvSpPr>
          <p:cNvPr id="174" name="Once the network design is implemented and configured, the PCs in the Internet cafe should be able to access the internet through the server. This can be verified by opening a web browser on a PC and attempting to navigate to a website. If successful, th"/>
          <p:cNvSpPr txBox="1">
            <a:spLocks noGrp="1"/>
          </p:cNvSpPr>
          <p:nvPr>
            <p:ph type="body" sz="half" idx="1"/>
          </p:nvPr>
        </p:nvSpPr>
        <p:spPr>
          <a:xfrm>
            <a:off x="404038" y="3440429"/>
            <a:ext cx="10630762" cy="8999663"/>
          </a:xfrm>
          <a:prstGeom prst="rect">
            <a:avLst/>
          </a:prstGeom>
        </p:spPr>
        <p:txBody>
          <a:bodyPr>
            <a:normAutofit lnSpcReduction="10000"/>
          </a:bodyPr>
          <a:lstStyle>
            <a:lvl1pPr marL="0" indent="0" algn="just" defTabSz="1950671">
              <a:spcBef>
                <a:spcPts val="3600"/>
              </a:spcBef>
              <a:buSzTx/>
              <a:buNone/>
              <a:defRPr sz="3840">
                <a:solidFill>
                  <a:srgbClr val="FFFFFF"/>
                </a:solidFill>
              </a:defRPr>
            </a:lvl1pPr>
          </a:lstStyle>
          <a:p>
            <a:pPr>
              <a:lnSpc>
                <a:spcPct val="150000"/>
              </a:lnSpc>
            </a:pPr>
            <a:r>
              <a:rPr lang="en-US" dirty="0">
                <a:latin typeface="Times New Roman" panose="02020603050405020304" pitchFamily="18" charset="0"/>
                <a:cs typeface="Times New Roman" panose="02020603050405020304" pitchFamily="18" charset="0"/>
              </a:rPr>
              <a:t>After setting up the network, all PCs in the Internet café should be able to connect to the internet through the server. To check this, open a web browser on any PC and visit a website  if it loads, the connection is working.</a:t>
            </a:r>
          </a:p>
          <a:p>
            <a:pPr>
              <a:lnSpc>
                <a:spcPct val="150000"/>
              </a:lnSpc>
            </a:pPr>
            <a:r>
              <a:rPr lang="en-US" dirty="0">
                <a:latin typeface="Times New Roman" panose="02020603050405020304" pitchFamily="18" charset="0"/>
                <a:cs typeface="Times New Roman" panose="02020603050405020304" pitchFamily="18" charset="0"/>
              </a:rPr>
              <a:t>The internet speed and performance depend on the ISP, network equipment, and the number of users online at the same time. If any connection problems occur, they should be fixed quickly to ensure customers have a smooth browsing experience.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Cost-Benefit Analysis"/>
          <p:cNvSpPr txBox="1">
            <a:spLocks noGrp="1"/>
          </p:cNvSpPr>
          <p:nvPr>
            <p:ph type="title"/>
          </p:nvPr>
        </p:nvSpPr>
        <p:spPr>
          <a:prstGeom prst="rect">
            <a:avLst/>
          </a:prstGeom>
        </p:spPr>
        <p:txBody>
          <a:bodyPr/>
          <a:lstStyle>
            <a:lvl1pPr>
              <a:defRPr cap="all">
                <a:solidFill>
                  <a:srgbClr val="FFFFFF"/>
                </a:solidFill>
              </a:defRPr>
            </a:lvl1pPr>
          </a:lstStyle>
          <a:p>
            <a:r>
              <a:t>Cost-Benefit Analysis </a:t>
            </a:r>
            <a:endParaRPr sz="1200" b="0" spc="-24"/>
          </a:p>
        </p:txBody>
      </p:sp>
      <p:pic>
        <p:nvPicPr>
          <p:cNvPr id="178" name="Picture Placeholder 5" descr="Picture Placeholder 5"/>
          <p:cNvPicPr>
            <a:picLocks noChangeAspect="1"/>
          </p:cNvPicPr>
          <p:nvPr/>
        </p:nvPicPr>
        <p:blipFill>
          <a:blip r:embed="rId3"/>
          <a:srcRect l="46554" r="5414" b="1796"/>
          <a:stretch>
            <a:fillRect/>
          </a:stretch>
        </p:blipFill>
        <p:spPr>
          <a:xfrm>
            <a:off x="15026904" y="47588"/>
            <a:ext cx="12112581" cy="13620743"/>
          </a:xfrm>
          <a:prstGeom prst="rect">
            <a:avLst/>
          </a:prstGeom>
          <a:ln w="12700">
            <a:miter lim="400000"/>
          </a:ln>
        </p:spPr>
      </p:pic>
      <p:sp>
        <p:nvSpPr>
          <p:cNvPr id="4" name="Text Placeholder 3">
            <a:extLst>
              <a:ext uri="{FF2B5EF4-FFF2-40B4-BE49-F238E27FC236}">
                <a16:creationId xmlns:a16="http://schemas.microsoft.com/office/drawing/2014/main" id="{66A5FDF5-ADAE-6210-404C-E4039C872C73}"/>
              </a:ext>
            </a:extLst>
          </p:cNvPr>
          <p:cNvSpPr>
            <a:spLocks noGrp="1" noChangeArrowheads="1"/>
          </p:cNvSpPr>
          <p:nvPr>
            <p:ph type="body" sz="half" idx="1"/>
          </p:nvPr>
        </p:nvSpPr>
        <p:spPr bwMode="auto">
          <a:xfrm>
            <a:off x="382772" y="2921564"/>
            <a:ext cx="14800521" cy="993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The setup may have a </a:t>
            </a:r>
            <a:r>
              <a:rPr kumimoji="0" lang="en-US" altLang="en-US" b="1"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high initial cost</a:t>
            </a:r>
            <a:r>
              <a:rPr kumimoji="0" lang="en-US" altLang="en-US" b="0"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 but it offers a </a:t>
            </a:r>
            <a:r>
              <a:rPr kumimoji="0" lang="en-US" altLang="en-US" b="1"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good return on investment</a:t>
            </a:r>
            <a:r>
              <a:rPr kumimoji="0" lang="en-US" altLang="en-US" b="0"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A </a:t>
            </a:r>
            <a:r>
              <a:rPr kumimoji="0" lang="en-US" altLang="en-US" b="1"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fast and stable internet connection</a:t>
            </a:r>
            <a:r>
              <a:rPr kumimoji="0" lang="en-US" altLang="en-US" b="0"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 will attract more customers and increase revenue.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Strong security features</a:t>
            </a:r>
            <a:r>
              <a:rPr kumimoji="0" lang="en-US" altLang="en-US" b="0"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 will help prevent data breaches and legal issues.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The design is </a:t>
            </a:r>
            <a:r>
              <a:rPr kumimoji="0" lang="en-US" altLang="en-US" b="1"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cost-effective</a:t>
            </a:r>
            <a:r>
              <a:rPr kumimoji="0" lang="en-US" altLang="en-US" b="0"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 in the long run.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It will </a:t>
            </a:r>
            <a:r>
              <a:rPr kumimoji="0" lang="en-US" altLang="en-US" b="1"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improve security</a:t>
            </a:r>
            <a:r>
              <a:rPr kumimoji="0" lang="en-US" altLang="en-US" b="0"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enhance customer experience</a:t>
            </a:r>
            <a:r>
              <a:rPr kumimoji="0" lang="en-US" altLang="en-US" b="0"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 and </a:t>
            </a:r>
            <a:r>
              <a:rPr kumimoji="0" lang="en-US" altLang="en-US" b="1" i="0" u="none" strike="noStrike" cap="none" normalizeH="0" baseline="0" dirty="0">
                <a:ln>
                  <a:noFill/>
                </a:ln>
                <a:solidFill>
                  <a:schemeClr val="tx1">
                    <a:lumMod val="20000"/>
                    <a:lumOff val="80000"/>
                  </a:schemeClr>
                </a:solidFill>
                <a:effectLst/>
                <a:latin typeface="Times New Roman" panose="02020603050405020304" pitchFamily="18" charset="0"/>
                <a:cs typeface="Times New Roman" panose="02020603050405020304" pitchFamily="18" charset="0"/>
              </a:rPr>
              <a:t>boost the café’s income</a:t>
            </a:r>
            <a:r>
              <a:rPr kumimoji="0" lang="en-US" altLang="en-US" sz="1800" b="0" i="0" u="none" strike="noStrike" cap="none" normalizeH="0" baseline="0" dirty="0">
                <a:ln>
                  <a:noFill/>
                </a:ln>
                <a:solidFill>
                  <a:schemeClr val="tx1">
                    <a:lumMod val="20000"/>
                    <a:lumOff val="80000"/>
                  </a:schemeClr>
                </a:solidFill>
                <a:effectLst/>
                <a:latin typeface="Arial" panose="020B0604020202020204" pitchFamily="34" charset="0"/>
              </a:rPr>
              <a: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 name="CONCLUSION"/>
          <p:cNvSpPr txBox="1">
            <a:spLocks noGrp="1"/>
          </p:cNvSpPr>
          <p:nvPr>
            <p:ph type="title"/>
          </p:nvPr>
        </p:nvSpPr>
        <p:spPr>
          <a:prstGeom prst="rect">
            <a:avLst/>
          </a:prstGeom>
        </p:spPr>
        <p:txBody>
          <a:bodyPr/>
          <a:lstStyle>
            <a:lvl1pPr>
              <a:defRPr>
                <a:solidFill>
                  <a:srgbClr val="FFFFFF"/>
                </a:solidFill>
              </a:defRPr>
            </a:lvl1pPr>
          </a:lstStyle>
          <a:p>
            <a:r>
              <a:t>CONCLUSION</a:t>
            </a:r>
          </a:p>
        </p:txBody>
      </p:sp>
      <p:sp>
        <p:nvSpPr>
          <p:cNvPr id="185" name="In conclusion, the proposed network design solution for the Internet cafe with 30 users is aimed at meeting the cafe's requirements for secure, reliable, and efficient internet connectivity, as well as effective management of customer accounts and usage."/>
          <p:cNvSpPr txBox="1">
            <a:spLocks noGrp="1"/>
          </p:cNvSpPr>
          <p:nvPr>
            <p:ph type="body" idx="1"/>
          </p:nvPr>
        </p:nvSpPr>
        <p:spPr>
          <a:prstGeom prst="rect">
            <a:avLst/>
          </a:prstGeom>
        </p:spPr>
        <p:txBody>
          <a:bodyPr/>
          <a:lstStyle/>
          <a:p>
            <a:pPr marL="0" indent="0" algn="just">
              <a:lnSpc>
                <a:spcPct val="150000"/>
              </a:lnSpc>
              <a:buSzTx/>
              <a:buNone/>
              <a:defRPr>
                <a:solidFill>
                  <a:srgbClr val="FFFFFF"/>
                </a:solidFill>
              </a:defRPr>
            </a:pPr>
            <a:r>
              <a:rPr lang="en-US" dirty="0">
                <a:latin typeface="Times New Roman" panose="02020603050405020304" pitchFamily="18" charset="0"/>
                <a:cs typeface="Times New Roman" panose="02020603050405020304" pitchFamily="18" charset="0"/>
              </a:rPr>
              <a:t>In conclusion, the proposed network design for the Internet café supports 30 users and provides secure, reliable, and efficient internet access. It includes web filtering to ensure safe browsing and billing software to manage customer accounts easily. The design also covers requirement analysis, a network diagram, IP address planning, and recommended hardware and software. Overall, it offers a scalable, secure, and cost-effective solution that meets the café’s needs now and in the future.</a:t>
            </a:r>
            <a:endParaRPr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theme/theme1.xml><?xml version="1.0" encoding="utf-8"?>
<a:theme xmlns:a="http://schemas.openxmlformats.org/drawingml/2006/main"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76</TotalTime>
  <Words>774</Words>
  <Application>Microsoft Office PowerPoint</Application>
  <PresentationFormat>Custom</PresentationFormat>
  <Paragraphs>92</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Helvetica Neue</vt:lpstr>
      <vt:lpstr>Helvetica Neue Medium</vt:lpstr>
      <vt:lpstr>Times New Roman</vt:lpstr>
      <vt:lpstr>Times Roman</vt:lpstr>
      <vt:lpstr>Trebuchet MS</vt:lpstr>
      <vt:lpstr>Wingdings</vt:lpstr>
      <vt:lpstr>33_DynamicLight</vt:lpstr>
      <vt:lpstr>INTERNET CAFE</vt:lpstr>
      <vt:lpstr>INTRODUCTION</vt:lpstr>
      <vt:lpstr>REQUIREMENTS</vt:lpstr>
      <vt:lpstr>TOPOLOGY </vt:lpstr>
      <vt:lpstr>FEATURES</vt:lpstr>
      <vt:lpstr>FEATURES</vt:lpstr>
      <vt:lpstr>RUNTIME DEMO</vt:lpstr>
      <vt:lpstr>Cost-Benefit Analysis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SaiRamesh Pragada</cp:lastModifiedBy>
  <cp:revision>5</cp:revision>
  <dcterms:modified xsi:type="dcterms:W3CDTF">2025-11-03T04:44:08Z</dcterms:modified>
</cp:coreProperties>
</file>